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72" r:id="rId12"/>
    <p:sldId id="269" r:id="rId13"/>
    <p:sldId id="274" r:id="rId14"/>
    <p:sldId id="275" r:id="rId15"/>
    <p:sldId id="273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9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скоростей проведения расчёта в ПВК «АРУ РЗА» текущей версии и версии от 30.11.2016 при работе с сетью, содержащей около 2000 узлов и 2700 ветвей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Версия ПВК "АРУ РЗА" от 30.11.2016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Однократное повреждение</c:v>
                </c:pt>
                <c:pt idx="1">
                  <c:v>Повреждение вдоль линии  (5 точек)</c:v>
                </c:pt>
                <c:pt idx="2">
                  <c:v>5 точек повреждения в произвольных местах сети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38.299999999999997</c:v>
                </c:pt>
                <c:pt idx="1">
                  <c:v>190</c:v>
                </c:pt>
                <c:pt idx="2">
                  <c:v>46.4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3C-4EE2-AFB9-29027F846C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Текущая версия ПВК "АРУ РЗА"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Однократное повреждение</c:v>
                </c:pt>
                <c:pt idx="1">
                  <c:v>Повреждение вдоль линии  (5 точек)</c:v>
                </c:pt>
                <c:pt idx="2">
                  <c:v>5 точек повреждения в произвольных местах сети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1.9</c:v>
                </c:pt>
                <c:pt idx="1">
                  <c:v>1.8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3C-4EE2-AFB9-29027F846C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81725984"/>
        <c:axId val="481729512"/>
      </c:barChart>
      <c:catAx>
        <c:axId val="48172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729512"/>
        <c:crosses val="autoZero"/>
        <c:auto val="1"/>
        <c:lblAlgn val="ctr"/>
        <c:lblOffset val="100"/>
        <c:noMultiLvlLbl val="0"/>
      </c:catAx>
      <c:valAx>
        <c:axId val="481729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172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35EED-C7C7-4D8F-81D5-FEB9DDCBC35D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DB396-ECF9-4764-8968-0737F04E6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29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99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2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6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9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0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37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9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1271-AECE-46BD-89B7-15053CCA1766}" type="datetime1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2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E0EC-2604-4B33-A4AD-5A4C70604878}" type="datetime1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20ED-3BB1-456B-BE1E-9D65C0EF7427}" type="datetime1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5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4407-E0F9-441A-B6A1-9C2E1CA55DE8}" type="datetime1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9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2E5B-8F77-4017-B7A2-B94117D9BE67}" type="datetime1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EA3B-370C-4A45-A5A6-065344410B71}" type="datetime1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6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2933-10D8-4B47-A97A-514BC29F68A9}" type="datetime1">
              <a:rPr lang="ru-RU" smtClean="0"/>
              <a:t>17.07.2017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6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42DC-55AB-489E-8337-EB45FA012279}" type="datetime1">
              <a:rPr lang="ru-RU" smtClean="0"/>
              <a:t>17.07.2017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2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E576C-B258-4EB0-A7B7-60CA879D3EEB}" type="datetime1">
              <a:rPr lang="ru-RU" smtClean="0"/>
              <a:t>17.07.2017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407B-D9B4-43B7-9735-242DAB54D421}" type="datetime1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28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7471-CD92-4C31-9A05-07BD5EEB9604}" type="datetime1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1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1AD58-3069-4B2C-833A-6E8D1F0A8D7D}" type="datetime1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3A71-4F4F-477B-8A61-C3B6D0724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tcees@nsk.so-ups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urz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65014" y="5743780"/>
            <a:ext cx="3642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АО «НТЦ ЕЭС»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87" y="6519446"/>
            <a:ext cx="8048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Санкт-Петербург,  2017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67710" y="2239851"/>
            <a:ext cx="8209602" cy="2580724"/>
          </a:xfrm>
          <a:prstGeom prst="rect">
            <a:avLst/>
          </a:prstGeom>
        </p:spPr>
        <p:txBody>
          <a:bodyPr vert="horz" lIns="55721" tIns="27861" rIns="55721" bIns="27861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Основные результаты разработки</a:t>
            </a:r>
            <a:r>
              <a:rPr lang="ru-RU" sz="3600" b="1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ПВК «АРУ РЗА»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600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за период Июнь 2016 – Июль 2017: новые модули, функции, блоки</a:t>
            </a:r>
          </a:p>
        </p:txBody>
      </p:sp>
    </p:spTree>
    <p:extLst>
      <p:ext uri="{BB962C8B-B14F-4D97-AF65-F5344CB8AC3E}">
        <p14:creationId xmlns:p14="http://schemas.microsoft.com/office/powerpoint/2010/main" val="9268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04" y="338330"/>
            <a:ext cx="7171196" cy="5940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Повышение скорости работы программы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3AAFA5CC-63E8-4B5C-B50A-4FC7F289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10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Объект 7">
            <a:extLst>
              <a:ext uri="{FF2B5EF4-FFF2-40B4-BE49-F238E27FC236}">
                <a16:creationId xmlns:a16="http://schemas.microsoft.com/office/drawing/2014/main" xmlns="" id="{4D7B238D-FA8E-4F0D-9DB4-349DB12D4835}"/>
              </a:ext>
            </a:extLst>
          </p:cNvPr>
          <p:cNvSpPr txBox="1">
            <a:spLocks/>
          </p:cNvSpPr>
          <p:nvPr/>
        </p:nvSpPr>
        <p:spPr>
          <a:xfrm>
            <a:off x="719339" y="1497106"/>
            <a:ext cx="9074716" cy="45351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оптимизирован алгоритм расчёта, который позволил снизить время ожидания расчёта от десятков секунд до единиц и долей секунд;</a:t>
            </a:r>
            <a:endParaRPr lang="en-US" sz="2400" dirty="0"/>
          </a:p>
          <a:p>
            <a:r>
              <a:rPr lang="ru-RU" sz="2400" dirty="0"/>
              <a:t>улучшение работы функции эквивалентирования позволило повысить скорость расчётов путём построения промежуточной сети;</a:t>
            </a:r>
          </a:p>
          <a:p>
            <a:r>
              <a:rPr lang="ru-RU" sz="2400" dirty="0"/>
              <a:t>скорость отклика графического редактора при работе с большими сетями увеличилась за счёт динамического изменения степени детализации объектов сети;</a:t>
            </a:r>
          </a:p>
          <a:p>
            <a:r>
              <a:rPr lang="ru-RU" sz="2400" dirty="0"/>
              <a:t>отрисовка сцены представления в графическом редакторе происходит с максимальным запасом, вследствие чего нет задержки в отрисовке объектов при перемещении по сети</a:t>
            </a:r>
            <a:r>
              <a:rPr lang="en-US" sz="2400" dirty="0"/>
              <a:t>;</a:t>
            </a:r>
          </a:p>
          <a:p>
            <a:r>
              <a:rPr lang="ru-RU" sz="2400" dirty="0"/>
              <a:t>снизился объем потребляемой оперативной памяти компьютера.</a:t>
            </a:r>
          </a:p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F339BC0-A644-495D-9C66-61716B706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843231"/>
              </p:ext>
            </p:extLst>
          </p:nvPr>
        </p:nvGraphicFramePr>
        <p:xfrm>
          <a:off x="869766" y="1387073"/>
          <a:ext cx="8100334" cy="49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31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A849EB-D5B1-43D1-A148-4B619AE8F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06" y="1377297"/>
            <a:ext cx="8767388" cy="460226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382532" y="1917324"/>
            <a:ext cx="2832332" cy="1045778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D49351BF-758C-44CA-870D-2B8C27ED58B7}"/>
              </a:ext>
            </a:extLst>
          </p:cNvPr>
          <p:cNvSpPr txBox="1">
            <a:spLocks/>
          </p:cNvSpPr>
          <p:nvPr/>
        </p:nvSpPr>
        <p:spPr>
          <a:xfrm>
            <a:off x="350781" y="278202"/>
            <a:ext cx="6351860" cy="67121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Пошаговый расчёт уставок устройств РЗ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21B22E-6103-460C-9B07-3253B6A77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222" y="2405622"/>
            <a:ext cx="5845555" cy="3421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66D53F-1DC5-44B5-B460-40DD4BFE8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906" y="1364708"/>
            <a:ext cx="8767388" cy="46148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A0950D-9356-4FBD-98D2-779A273412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583" y="2109526"/>
            <a:ext cx="2738867" cy="452290"/>
          </a:xfrm>
          <a:prstGeom prst="rect">
            <a:avLst/>
          </a:prstGeom>
        </p:spPr>
      </p:pic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xmlns="" id="{3841399A-2057-4156-9319-7D39B6B7B097}"/>
              </a:ext>
            </a:extLst>
          </p:cNvPr>
          <p:cNvSpPr/>
          <p:nvPr/>
        </p:nvSpPr>
        <p:spPr>
          <a:xfrm>
            <a:off x="5782832" y="5587990"/>
            <a:ext cx="1532368" cy="34416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CBE3C1E-E651-4D83-A81E-44F1CEEB13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341" y="1574918"/>
            <a:ext cx="4705350" cy="3768923"/>
          </a:xfrm>
          <a:prstGeom prst="rect">
            <a:avLst/>
          </a:prstGeom>
        </p:spPr>
      </p:pic>
      <p:sp>
        <p:nvSpPr>
          <p:cNvPr id="12" name="Скругленный прямоугольник 12">
            <a:extLst>
              <a:ext uri="{FF2B5EF4-FFF2-40B4-BE49-F238E27FC236}">
                <a16:creationId xmlns:a16="http://schemas.microsoft.com/office/drawing/2014/main" xmlns="" id="{0B7F6DD1-EC1E-418C-B9A0-B190AD478EB1}"/>
              </a:ext>
            </a:extLst>
          </p:cNvPr>
          <p:cNvSpPr/>
          <p:nvPr/>
        </p:nvSpPr>
        <p:spPr>
          <a:xfrm>
            <a:off x="7236593" y="5574469"/>
            <a:ext cx="736186" cy="34416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bg1">
                <a:lumMod val="6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06AE3A0-ACE9-4713-9FFA-7A9958ACD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727" y="1747845"/>
            <a:ext cx="4776544" cy="4244301"/>
          </a:xfrm>
          <a:prstGeom prst="rect">
            <a:avLst/>
          </a:prstGeom>
        </p:spPr>
      </p:pic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24D085BA-B2AF-4BB3-A4F6-1BEBEA6F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77150" y="6675438"/>
            <a:ext cx="2228850" cy="182562"/>
          </a:xfrm>
        </p:spPr>
        <p:txBody>
          <a:bodyPr/>
          <a:lstStyle/>
          <a:p>
            <a:fld id="{CD281423-ACCB-498B-96E2-EC11CC5A2B3D}" type="slidenum">
              <a:rPr lang="ru-RU" sz="1400" smtClean="0">
                <a:solidFill>
                  <a:schemeClr val="bg1"/>
                </a:solidFill>
              </a:rPr>
              <a:t>11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2.59259E-6 L -0.52052 0.141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1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04" y="338330"/>
            <a:ext cx="7171196" cy="5940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Расширение функционала и создание новых ДО программы</a:t>
            </a:r>
          </a:p>
        </p:txBody>
      </p:sp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6C490814-357F-4B65-B28F-617D0D33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12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FBDD94C-697C-458B-BB03-B3BE4FFE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2" y="1201535"/>
            <a:ext cx="4871749" cy="502024"/>
          </a:xfrm>
        </p:spPr>
        <p:txBody>
          <a:bodyPr>
            <a:normAutofit/>
          </a:bodyPr>
          <a:lstStyle/>
          <a:p>
            <a:r>
              <a:rPr lang="ru-RU" sz="2400" dirty="0"/>
              <a:t>список повреждений сети;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989279-CBB7-4484-A1FF-492AB787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367" y="1351535"/>
            <a:ext cx="3886200" cy="32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57A7C92-0840-4732-885C-61A84E87A11B}"/>
              </a:ext>
            </a:extLst>
          </p:cNvPr>
          <p:cNvSpPr txBox="1"/>
          <p:nvPr/>
        </p:nvSpPr>
        <p:spPr>
          <a:xfrm>
            <a:off x="77031" y="1618390"/>
            <a:ext cx="524705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перевод задания, сформированного через графический редактор в модуль К.У.Р.С.;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50F006-BD18-4772-BB78-FA06197CE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84" y="1381721"/>
            <a:ext cx="3894325" cy="3736340"/>
          </a:xfrm>
          <a:prstGeom prst="rect">
            <a:avLst/>
          </a:prstGeom>
        </p:spPr>
      </p:pic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6375EE9C-A313-495F-950A-31BE9C8EB9D4}"/>
              </a:ext>
            </a:extLst>
          </p:cNvPr>
          <p:cNvSpPr txBox="1">
            <a:spLocks/>
          </p:cNvSpPr>
          <p:nvPr/>
        </p:nvSpPr>
        <p:spPr>
          <a:xfrm>
            <a:off x="77031" y="2739293"/>
            <a:ext cx="5331647" cy="10440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гибкая настройки списка выходных величин для каждого типа объекта сети;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29663D-DFF3-4B0E-A90C-2D6A48C69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109" y="1351535"/>
            <a:ext cx="3886200" cy="4135536"/>
          </a:xfrm>
          <a:prstGeom prst="rect">
            <a:avLst/>
          </a:prstGeom>
        </p:spPr>
      </p:pic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775C22AC-1213-4DE0-B4A7-5C2377DFBA31}"/>
              </a:ext>
            </a:extLst>
          </p:cNvPr>
          <p:cNvSpPr txBox="1">
            <a:spLocks/>
          </p:cNvSpPr>
          <p:nvPr/>
        </p:nvSpPr>
        <p:spPr>
          <a:xfrm>
            <a:off x="85156" y="3689550"/>
            <a:ext cx="5331647" cy="1339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проверка соответствия напряжения в узлах заданному классу напряжения и рабочему диапазону класса напряжения;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468BBDD-CCDC-4482-A426-09661ECBE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704" y="1211681"/>
            <a:ext cx="3843902" cy="4191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6B59AE1-7300-46CE-A862-4846C04707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186" y="1662985"/>
            <a:ext cx="3878075" cy="3186172"/>
          </a:xfrm>
          <a:prstGeom prst="rect">
            <a:avLst/>
          </a:prstGeom>
        </p:spPr>
      </p:pic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8F1FED4B-66F0-43F4-A661-BCF0C67C70FB}"/>
              </a:ext>
            </a:extLst>
          </p:cNvPr>
          <p:cNvSpPr txBox="1">
            <a:spLocks/>
          </p:cNvSpPr>
          <p:nvPr/>
        </p:nvSpPr>
        <p:spPr>
          <a:xfrm>
            <a:off x="64007" y="4959987"/>
            <a:ext cx="5260075" cy="47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окно настроек программы;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631F6D-9330-4DEA-A935-76F3B4499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124" y="1318519"/>
            <a:ext cx="4317066" cy="3977362"/>
          </a:xfrm>
          <a:prstGeom prst="rect">
            <a:avLst/>
          </a:prstGeom>
        </p:spPr>
      </p:pic>
      <p:sp>
        <p:nvSpPr>
          <p:cNvPr id="18" name="Объект 3">
            <a:extLst>
              <a:ext uri="{FF2B5EF4-FFF2-40B4-BE49-F238E27FC236}">
                <a16:creationId xmlns:a16="http://schemas.microsoft.com/office/drawing/2014/main" xmlns="" id="{BD3C49F0-8FDC-4A6F-8B97-C68F67092C7C}"/>
              </a:ext>
            </a:extLst>
          </p:cNvPr>
          <p:cNvSpPr txBox="1">
            <a:spLocks/>
          </p:cNvSpPr>
          <p:nvPr/>
        </p:nvSpPr>
        <p:spPr>
          <a:xfrm>
            <a:off x="64006" y="5458714"/>
            <a:ext cx="5352797" cy="747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расширение функций в окне табличного ввода.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6727A48-B585-40B5-BBAB-E06D8D88D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4353" y="1852853"/>
            <a:ext cx="4661647" cy="3204533"/>
          </a:xfrm>
          <a:prstGeom prst="rect">
            <a:avLst/>
          </a:prstGeom>
        </p:spPr>
      </p:pic>
      <p:sp>
        <p:nvSpPr>
          <p:cNvPr id="20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13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0204" y="338330"/>
            <a:ext cx="7171196" cy="594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latin typeface="+mn-lt"/>
              </a:rPr>
              <a:t>Веб-сайт </a:t>
            </a:r>
            <a:r>
              <a:rPr lang="en-US" sz="2800" b="1" u="sng" dirty="0" smtClean="0">
                <a:solidFill>
                  <a:srgbClr val="0000FF"/>
                </a:solidFill>
                <a:latin typeface="+mn-lt"/>
              </a:rPr>
              <a:t>www.arurza.ru</a:t>
            </a:r>
            <a:endParaRPr lang="ru-RU" sz="2800" b="1" u="sng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6" y="1144286"/>
            <a:ext cx="8097755" cy="54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14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prstClr val="white"/>
                </a:solidFill>
              </a:rPr>
              <a:t>arurza.ru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0204" y="338330"/>
            <a:ext cx="7171196" cy="5940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prstClr val="black"/>
                </a:solidFill>
                <a:latin typeface="Calibri" panose="020F0502020204030204"/>
              </a:rPr>
              <a:t>Заключение</a:t>
            </a:r>
            <a:endParaRPr lang="ru-RU" sz="2800" b="1" u="sng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xmlns="" id="{9ED7FEEC-F7F3-4EEE-BC43-6CE76A764236}"/>
              </a:ext>
            </a:extLst>
          </p:cNvPr>
          <p:cNvSpPr txBox="1">
            <a:spLocks/>
          </p:cNvSpPr>
          <p:nvPr/>
        </p:nvSpPr>
        <p:spPr>
          <a:xfrm>
            <a:off x="220204" y="1276351"/>
            <a:ext cx="9428620" cy="4747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В течении года были реализован ряд новых функций: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Набор специальных команд и интеграция с К.У.Р.С для расчётов</a:t>
            </a:r>
            <a:r>
              <a:rPr lang="en-US" dirty="0" smtClean="0"/>
              <a:t>;</a:t>
            </a:r>
            <a:endParaRPr lang="ru-RU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ВЛ и КЛ</a:t>
            </a:r>
            <a:r>
              <a:rPr lang="en-US" dirty="0" smtClean="0"/>
              <a:t>;</a:t>
            </a:r>
            <a:endParaRPr lang="ru-RU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УТ и ПО</a:t>
            </a:r>
            <a:r>
              <a:rPr lang="en-US" dirty="0" smtClean="0"/>
              <a:t>;</a:t>
            </a:r>
            <a:endParaRPr lang="ru-RU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База паспортных параметров</a:t>
            </a:r>
            <a:r>
              <a:rPr lang="en-US" dirty="0" smtClean="0"/>
              <a:t>;</a:t>
            </a:r>
            <a:endParaRPr lang="ru-RU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Существенно улучшена производительность и функционал графического редактора.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Оптимизированы алгоритмы расчёта и эквивалентирования.</a:t>
            </a:r>
            <a:endParaRPr lang="ru-R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/>
              <a:t>Принято к реализации более 100 пожеланий по реализации новых функций и изменению существующих, большая часть из которых уже реализована.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77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30" y="2350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Благодарим 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15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704" y="450912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2</a:t>
            </a:r>
            <a:endParaRPr lang="ru-RU" b="1" dirty="0"/>
          </a:p>
          <a:p>
            <a:pPr algn="ctr"/>
            <a:r>
              <a:rPr lang="en-US" dirty="0"/>
              <a:t>БЦ 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702</a:t>
            </a:r>
            <a:endParaRPr lang="ru-RU" dirty="0"/>
          </a:p>
          <a:p>
            <a:pPr algn="ctr"/>
            <a:r>
              <a:rPr lang="ru-RU" dirty="0"/>
              <a:t>Тел.</a:t>
            </a:r>
            <a:r>
              <a:rPr lang="en-US" dirty="0"/>
              <a:t>: +7 (383) 328-12-5</a:t>
            </a:r>
            <a:r>
              <a:rPr lang="ru-RU" dirty="0"/>
              <a:t>4</a:t>
            </a:r>
          </a:p>
          <a:p>
            <a:pPr algn="ctr"/>
            <a:r>
              <a:rPr lang="ru-RU" dirty="0"/>
              <a:t>Факс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+7 (383) 328-12-5</a:t>
            </a:r>
            <a:r>
              <a:rPr lang="ru-RU" dirty="0"/>
              <a:t>1</a:t>
            </a:r>
          </a:p>
          <a:p>
            <a:pPr algn="ctr"/>
            <a:r>
              <a:rPr lang="en-US" u="sng" dirty="0">
                <a:hlinkClick r:id="rId3"/>
              </a:rPr>
              <a:t>ntcees@nsk.so-ups.ru</a:t>
            </a:r>
            <a:endParaRPr lang="en-US" u="sng" dirty="0"/>
          </a:p>
          <a:p>
            <a:pPr algn="ctr"/>
            <a:r>
              <a:rPr lang="en-US" u="sng" smtClean="0">
                <a:hlinkClick r:id="rId4"/>
              </a:rPr>
              <a:t>www.arurza.ru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608" y="375509"/>
            <a:ext cx="760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Новые модули и функции</a:t>
            </a:r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7633186" y="6087159"/>
            <a:ext cx="1336914" cy="114953"/>
          </a:xfrm>
          <a:prstGeom prst="rect">
            <a:avLst/>
          </a:prstGeom>
        </p:spPr>
        <p:txBody>
          <a:bodyPr vert="horz" lIns="55721" tIns="27861" rIns="55721" bIns="27861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38" dirty="0">
                <a:solidFill>
                  <a:schemeClr val="bg1"/>
                </a:solidFill>
              </a:rPr>
              <a:t>2</a:t>
            </a:r>
            <a:endParaRPr lang="ru-RU" sz="1138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5CC2DE-FEF4-4DCD-B74A-BF54AE9AE912}"/>
              </a:ext>
            </a:extLst>
          </p:cNvPr>
          <p:cNvSpPr txBox="1"/>
          <p:nvPr/>
        </p:nvSpPr>
        <p:spPr>
          <a:xfrm>
            <a:off x="417250" y="1269507"/>
            <a:ext cx="8282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модуль </a:t>
            </a:r>
            <a:r>
              <a:rPr lang="ru-RU" sz="2400" dirty="0"/>
              <a:t>команд и управления расчётом сети К.У.Р.С.;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модуль расчёта параметров воздушных и кабельных линий;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модуль расчёта ударных токов и тепловых импульсов;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команды для расчёта уставок устройств РЗ с относительной селективностью;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база паспортных параметров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функция отключения </a:t>
            </a:r>
            <a:r>
              <a:rPr lang="en-US" sz="2400" dirty="0"/>
              <a:t>c</a:t>
            </a:r>
            <a:r>
              <a:rPr lang="ru-RU" sz="2400" dirty="0"/>
              <a:t>/без</a:t>
            </a:r>
            <a:r>
              <a:rPr lang="en-US" sz="2400" dirty="0"/>
              <a:t> </a:t>
            </a:r>
            <a:r>
              <a:rPr lang="ru-RU" sz="2400" dirty="0"/>
              <a:t>заземления объектов сети;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объект сети – автотрансформатор/</a:t>
            </a:r>
            <a:r>
              <a:rPr lang="ru-RU" sz="2400" dirty="0" err="1"/>
              <a:t>трёхобмоточный</a:t>
            </a:r>
            <a:r>
              <a:rPr lang="en-US" sz="2400" dirty="0"/>
              <a:t>;</a:t>
            </a:r>
            <a:r>
              <a:rPr lang="ru-RU" sz="2400" dirty="0"/>
              <a:t> трансформатор;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объект сети – несимметричная линия.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61FDC34-F0CD-4FF2-97B4-04E0A2B7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975" y="126934"/>
            <a:ext cx="7608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Улучшения работы отдельных функций и программы в целом</a:t>
            </a:r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7633186" y="6087159"/>
            <a:ext cx="1336914" cy="114953"/>
          </a:xfrm>
          <a:prstGeom prst="rect">
            <a:avLst/>
          </a:prstGeom>
        </p:spPr>
        <p:txBody>
          <a:bodyPr vert="horz" lIns="55721" tIns="27861" rIns="55721" bIns="27861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38" dirty="0">
                <a:solidFill>
                  <a:schemeClr val="bg1"/>
                </a:solidFill>
              </a:rPr>
              <a:t>2</a:t>
            </a:r>
            <a:endParaRPr lang="ru-RU" sz="1138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5CC2DE-FEF4-4DCD-B74A-BF54AE9AE912}"/>
              </a:ext>
            </a:extLst>
          </p:cNvPr>
          <p:cNvSpPr txBox="1"/>
          <p:nvPr/>
        </p:nvSpPr>
        <p:spPr>
          <a:xfrm>
            <a:off x="417250" y="1074199"/>
            <a:ext cx="82828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многократное повышение скорости выполнения расчётов;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многократное повышение скорости работы графического редактора;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возможность задания </a:t>
            </a:r>
            <a:r>
              <a:rPr lang="ru-RU" sz="2400" dirty="0" smtClean="0"/>
              <a:t>произвольного повреждения;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расширение списка объектов сети, на которых может быть установлено повреждение;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учёт типов соединений </a:t>
            </a:r>
            <a:r>
              <a:rPr lang="ru-RU" sz="2400" dirty="0"/>
              <a:t>обмоток </a:t>
            </a:r>
            <a:r>
              <a:rPr lang="ru-RU" sz="2400" dirty="0" err="1"/>
              <a:t>двухобмоточных</a:t>
            </a:r>
            <a:r>
              <a:rPr lang="ru-RU" sz="2400" dirty="0"/>
              <a:t> трансформаторов </a:t>
            </a:r>
            <a:r>
              <a:rPr lang="ru-RU" sz="2400" dirty="0" smtClean="0"/>
              <a:t>в </a:t>
            </a:r>
            <a:r>
              <a:rPr lang="ru-RU" sz="2400" dirty="0"/>
              <a:t>фазных координатах;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снятие ограничений с работы модуля эквивалентирования;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увеличение степени взаимодействия пошаговых расчётов уставок устройств РЗ с параметрами объектов сети и сети в целом</a:t>
            </a:r>
            <a:r>
              <a:rPr lang="en-US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улучшения интерфейса, диалоговых окон, сервисных функций и пр.</a:t>
            </a:r>
            <a:endParaRPr lang="en-US" sz="2400" dirty="0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572711B0-7512-46ED-996A-FCD24BD4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04" y="338330"/>
            <a:ext cx="7171196" cy="5940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Модуль К.У.Р.С.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88" y="1484165"/>
            <a:ext cx="9222329" cy="4360823"/>
          </a:xfrm>
        </p:spPr>
        <p:txBody>
          <a:bodyPr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ru-RU" dirty="0"/>
              <a:t>К.У.Р.С. - модуль для расчёта параметров объектов сети с помощью задания файла команд на расчёт.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ru-RU" dirty="0" smtClean="0"/>
              <a:t>Основные возможности </a:t>
            </a:r>
            <a:r>
              <a:rPr lang="ru-RU" dirty="0"/>
              <a:t>модуля:</a:t>
            </a:r>
          </a:p>
          <a:p>
            <a:pPr>
              <a:spcBef>
                <a:spcPts val="450"/>
              </a:spcBef>
            </a:pPr>
            <a:r>
              <a:rPr lang="ru-RU" dirty="0" smtClean="0"/>
              <a:t>задание подрежимов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spcBef>
                <a:spcPts val="450"/>
              </a:spcBef>
            </a:pPr>
            <a:r>
              <a:rPr lang="ru-RU" dirty="0" smtClean="0"/>
              <a:t>задание </a:t>
            </a:r>
            <a:r>
              <a:rPr lang="ru-RU" dirty="0"/>
              <a:t>различных типов повреждений (включая множественные);</a:t>
            </a:r>
          </a:p>
          <a:p>
            <a:pPr>
              <a:spcBef>
                <a:spcPts val="450"/>
              </a:spcBef>
            </a:pPr>
            <a:r>
              <a:rPr lang="ru-RU" dirty="0"/>
              <a:t>задание коммутаций в сети;</a:t>
            </a:r>
          </a:p>
          <a:p>
            <a:pPr>
              <a:spcBef>
                <a:spcPts val="450"/>
              </a:spcBef>
            </a:pPr>
            <a:r>
              <a:rPr lang="ru-RU" dirty="0"/>
              <a:t>изменение/добавление/удаление объектов сети; 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ru-RU" dirty="0"/>
              <a:t>эквивалентирование сети;</a:t>
            </a:r>
          </a:p>
          <a:p>
            <a:pPr>
              <a:spcBef>
                <a:spcPts val="450"/>
              </a:spcBef>
            </a:pPr>
            <a:r>
              <a:rPr lang="ru-RU" dirty="0"/>
              <a:t>специальные команды для расчёта уставок устройств РЗ с относительной селективностью.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235FFF-8008-4B69-AB0F-74C4C2B8C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8" y="1155701"/>
            <a:ext cx="8277225" cy="5067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58FE27-E939-4536-AEBC-6597C8DF9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400" y="1774851"/>
            <a:ext cx="5611452" cy="1322773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0434DE9-214F-4344-BBDB-37FCBEAD9F44}"/>
              </a:ext>
            </a:extLst>
          </p:cNvPr>
          <p:cNvCxnSpPr/>
          <p:nvPr/>
        </p:nvCxnSpPr>
        <p:spPr>
          <a:xfrm>
            <a:off x="5335479" y="2237173"/>
            <a:ext cx="1056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51F7371-9C06-4C0A-88F8-00EC1B49AAB7}"/>
              </a:ext>
            </a:extLst>
          </p:cNvPr>
          <p:cNvCxnSpPr/>
          <p:nvPr/>
        </p:nvCxnSpPr>
        <p:spPr>
          <a:xfrm>
            <a:off x="3258105" y="2015231"/>
            <a:ext cx="39904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xmlns="" id="{7175C462-B5D9-4579-8674-68325BFB9AAB}"/>
              </a:ext>
            </a:extLst>
          </p:cNvPr>
          <p:cNvSpPr/>
          <p:nvPr/>
        </p:nvSpPr>
        <p:spPr>
          <a:xfrm>
            <a:off x="7150685" y="2387839"/>
            <a:ext cx="481429" cy="820755"/>
          </a:xfrm>
          <a:prstGeom prst="rightBrace">
            <a:avLst>
              <a:gd name="adj1" fmla="val 31556"/>
              <a:gd name="adj2" fmla="val 4891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xmlns="" id="{E57D2C81-5740-4D19-BDF7-39E12CB9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607" y="375509"/>
            <a:ext cx="816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Команды модуля К.У.Р.С. для расчёта уставок РЗ</a:t>
            </a:r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7633186" y="6087159"/>
            <a:ext cx="1336914" cy="114953"/>
          </a:xfrm>
          <a:prstGeom prst="rect">
            <a:avLst/>
          </a:prstGeom>
        </p:spPr>
        <p:txBody>
          <a:bodyPr vert="horz" lIns="55721" tIns="27861" rIns="55721" bIns="27861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38" dirty="0">
                <a:solidFill>
                  <a:schemeClr val="bg1"/>
                </a:solidFill>
              </a:rPr>
              <a:t>2</a:t>
            </a:r>
            <a:endParaRPr lang="ru-RU" sz="1138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5CC2DE-FEF4-4DCD-B74A-BF54AE9AE912}"/>
              </a:ext>
            </a:extLst>
          </p:cNvPr>
          <p:cNvSpPr txBox="1"/>
          <p:nvPr/>
        </p:nvSpPr>
        <p:spPr>
          <a:xfrm>
            <a:off x="417250" y="1215607"/>
            <a:ext cx="8282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Команды позволяют рассчитать уставки для следующих типов защит: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токовая защита нулевой последовательности;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токовая защита обратной последовательности;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максимальная токовая защита.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ED7C505-EEBA-4109-9C6D-0D85B8BA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55" y="3208499"/>
            <a:ext cx="2129398" cy="34017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53D0C0-976B-4E18-B611-79157C475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552" y="3154599"/>
            <a:ext cx="5179919" cy="3455635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xmlns="" id="{4B09D9CA-374A-4AEC-A32D-BAD637FFB821}"/>
              </a:ext>
            </a:extLst>
          </p:cNvPr>
          <p:cNvSpPr txBox="1">
            <a:spLocks/>
          </p:cNvSpPr>
          <p:nvPr/>
        </p:nvSpPr>
        <p:spPr>
          <a:xfrm>
            <a:off x="8970100" y="6667130"/>
            <a:ext cx="935900" cy="19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pPr/>
              <a:t>5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068" y="312810"/>
            <a:ext cx="731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Модуль расчёта параметров ВЛ и КЛ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77CE4B-5EFC-494A-A9E9-F8A726209AFE}"/>
              </a:ext>
            </a:extLst>
          </p:cNvPr>
          <p:cNvSpPr/>
          <p:nvPr/>
        </p:nvSpPr>
        <p:spPr>
          <a:xfrm>
            <a:off x="246068" y="1121874"/>
            <a:ext cx="94027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Модуль предназначен для автоматизированного расчёта параметров воздушных и кабельных линий. Модуль позволяет учитывать факторы, влияющие на параметры активного сопротивления, индуктивности и ёмкости линий </a:t>
            </a:r>
            <a:r>
              <a:rPr lang="ru-RU" sz="2400" dirty="0" smtClean="0"/>
              <a:t>электропередач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/>
              <a:t>Перечень физических явлений, влияющих на параметры, которые можно учесть в моделировании: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воздушных линий: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взаимоиндукция;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скин-эффект;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нагрев проводов под действием окружающей среды.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Для кабельных линий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взаимоиндукция;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нагрев проводника под действием рабочей температуры;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BD09853A-72A2-45C3-BCAC-0E4F74D7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801" y="1705188"/>
            <a:ext cx="6781800" cy="43322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60BE08D-3D56-4C12-A488-AFFBBAF5E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26" y="1005402"/>
            <a:ext cx="7407550" cy="54959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754B0DE-4BF5-4301-8AD9-AA0A8BD4D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561" y="999306"/>
            <a:ext cx="6878280" cy="5605461"/>
          </a:xfrm>
          <a:prstGeom prst="rect">
            <a:avLst/>
          </a:prstGeom>
        </p:spPr>
      </p:pic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xmlns="" id="{FED3E6A5-91E4-4213-9D59-246C8786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6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068" y="312810"/>
            <a:ext cx="7316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cs typeface="Arial" panose="020B0604020202020204" pitchFamily="34" charset="0"/>
              </a:rPr>
              <a:t>База паспортных параметров оборудования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98EEB51-4441-465B-9A70-FF5209701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8" y="1393653"/>
            <a:ext cx="8665587" cy="4744507"/>
          </a:xfrm>
          <a:prstGeom prst="rect">
            <a:avLst/>
          </a:prstGeom>
          <a:noFill/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ECCD184-928D-43BF-93EA-52BDA61A08B9}"/>
              </a:ext>
            </a:extLst>
          </p:cNvPr>
          <p:cNvSpPr/>
          <p:nvPr/>
        </p:nvSpPr>
        <p:spPr>
          <a:xfrm>
            <a:off x="633745" y="1928387"/>
            <a:ext cx="2027977" cy="2516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034A6BB7-AC65-45FB-A5A6-B07041AB0CF5}"/>
              </a:ext>
            </a:extLst>
          </p:cNvPr>
          <p:cNvSpPr/>
          <p:nvPr/>
        </p:nvSpPr>
        <p:spPr>
          <a:xfrm>
            <a:off x="633746" y="1593410"/>
            <a:ext cx="3657598" cy="3893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13509-0F9A-4699-801C-A68BE8F54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863" y="1675168"/>
            <a:ext cx="6696075" cy="4181475"/>
          </a:xfrm>
          <a:prstGeom prst="rect">
            <a:avLst/>
          </a:prstGeom>
        </p:spPr>
      </p:pic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xmlns="" id="{8642B7D4-EC11-41D1-B26B-862E7DA7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7</a:t>
            </a:fld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04" y="338330"/>
            <a:ext cx="7171196" cy="5940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Функция отключения объектов сети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9ED7FEEC-F7F3-4EEE-BC43-6CE76A764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204" y="1412893"/>
            <a:ext cx="5248982" cy="461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Позволяет производить отключение ветвей сети с одного или  с двух концов, как с заземлением, так и без заземления.</a:t>
            </a:r>
          </a:p>
          <a:p>
            <a:r>
              <a:rPr lang="ru-RU" sz="2400" dirty="0"/>
              <a:t>функция доступна в графическом редакторе и в модуле К.У.Р.С.;</a:t>
            </a:r>
          </a:p>
          <a:p>
            <a:r>
              <a:rPr lang="ru-RU" sz="2400" dirty="0"/>
              <a:t>состояние отключенных ветвей отражается в протоколе расчёта.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75C3E25-2125-4762-AD6E-C989DC4F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303" y="1660842"/>
            <a:ext cx="3896367" cy="4363440"/>
          </a:xfrm>
          <a:prstGeom prst="rect">
            <a:avLst/>
          </a:prstGeom>
        </p:spPr>
      </p:pic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098F20A4-CF0C-4CD1-B060-2F0951A7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8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DB59463-CDC8-41FB-8228-4F417D45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75" y="4968792"/>
            <a:ext cx="7591425" cy="7715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03" y="338330"/>
            <a:ext cx="8314197" cy="59406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Новые объекты сети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A504D3-408D-4355-8E9A-787FEFC6511D}"/>
              </a:ext>
            </a:extLst>
          </p:cNvPr>
          <p:cNvSpPr txBox="1"/>
          <p:nvPr/>
        </p:nvSpPr>
        <p:spPr>
          <a:xfrm>
            <a:off x="493059" y="1281953"/>
            <a:ext cx="8265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Автотрансформатор/</a:t>
            </a:r>
            <a:r>
              <a:rPr lang="ru-RU" sz="2000" dirty="0" err="1"/>
              <a:t>трёхобмоточный</a:t>
            </a:r>
            <a:r>
              <a:rPr lang="ru-RU" sz="2000" dirty="0"/>
              <a:t> трансформатор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объект позволяет создавать на сети модель автотрансформатора/</a:t>
            </a:r>
            <a:r>
              <a:rPr lang="ru-RU" sz="2000" dirty="0" err="1"/>
              <a:t>трёхобмоточного</a:t>
            </a:r>
            <a:r>
              <a:rPr lang="ru-RU" sz="2000" dirty="0"/>
              <a:t> трансформатора;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доступна функция автоматического расчёта параметров схемы замещения по паспортным данным.</a:t>
            </a:r>
          </a:p>
          <a:p>
            <a:endParaRPr lang="ru-RU" sz="2000" dirty="0"/>
          </a:p>
          <a:p>
            <a:r>
              <a:rPr lang="ru-RU" sz="2000" dirty="0"/>
              <a:t>Несимметричная линия: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объект позволяет моделировать произвольную ветвь путём задания параметров в фазных координатах;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Доступна функция пересчёта параметров из </a:t>
            </a:r>
            <a:r>
              <a:rPr lang="ru-RU" sz="2000" dirty="0" err="1"/>
              <a:t>межузловых</a:t>
            </a:r>
            <a:r>
              <a:rPr lang="ru-RU" sz="2000" dirty="0"/>
              <a:t> сопротивлений в проводимости.</a:t>
            </a:r>
          </a:p>
          <a:p>
            <a:endParaRPr lang="ru-RU" sz="20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4769CF7-0DB4-43B0-9822-7E72736120B8}"/>
              </a:ext>
            </a:extLst>
          </p:cNvPr>
          <p:cNvSpPr/>
          <p:nvPr/>
        </p:nvSpPr>
        <p:spPr>
          <a:xfrm>
            <a:off x="3535322" y="5083348"/>
            <a:ext cx="529675" cy="5692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6F5FE81-91E7-4387-BB70-8C5B49D22E97}"/>
              </a:ext>
            </a:extLst>
          </p:cNvPr>
          <p:cNvSpPr/>
          <p:nvPr/>
        </p:nvSpPr>
        <p:spPr>
          <a:xfrm>
            <a:off x="3995828" y="5067605"/>
            <a:ext cx="529675" cy="5692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0F0C651-A8A3-4B91-9F22-03B591ECA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4444" y="1300426"/>
            <a:ext cx="6242686" cy="3318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1EDAE9E-B53C-4BF0-84C9-3724496C0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27" y="1281953"/>
            <a:ext cx="7606273" cy="3444023"/>
          </a:xfrm>
          <a:prstGeom prst="rect">
            <a:avLst/>
          </a:prstGeom>
        </p:spPr>
      </p:pic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xmlns="" id="{0DEF935F-6986-4645-94D2-BEAE0658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100" y="6667130"/>
            <a:ext cx="935900" cy="190870"/>
          </a:xfrm>
        </p:spPr>
        <p:txBody>
          <a:bodyPr/>
          <a:lstStyle/>
          <a:p>
            <a:fld id="{345A3A71-4F4F-477B-8A61-C3B6D0724BE1}" type="slidenum">
              <a:rPr lang="ru-RU" sz="1400" smtClean="0">
                <a:solidFill>
                  <a:schemeClr val="bg1"/>
                </a:solidFill>
              </a:rPr>
              <a:t>9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Номер слайда 4">
            <a:extLst>
              <a:ext uri="{FF2B5EF4-FFF2-40B4-BE49-F238E27FC236}">
                <a16:creationId xmlns=""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3" grpId="1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</TotalTime>
  <Words>766</Words>
  <Application>Microsoft Office PowerPoint</Application>
  <PresentationFormat>Лист A4 (210x297 мм)</PresentationFormat>
  <Paragraphs>132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Модуль К.У.Р.С.</vt:lpstr>
      <vt:lpstr>Презентация PowerPoint</vt:lpstr>
      <vt:lpstr>Презентация PowerPoint</vt:lpstr>
      <vt:lpstr>Презентация PowerPoint</vt:lpstr>
      <vt:lpstr>Функция отключения объектов сети</vt:lpstr>
      <vt:lpstr>Новые объекты сети</vt:lpstr>
      <vt:lpstr>Повышение скорости работы программы</vt:lpstr>
      <vt:lpstr>Презентация PowerPoint</vt:lpstr>
      <vt:lpstr>Расширение функционала и создание новых ДО программы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Саввин</dc:creator>
  <cp:lastModifiedBy>Ставро Гаязов</cp:lastModifiedBy>
  <cp:revision>48</cp:revision>
  <dcterms:created xsi:type="dcterms:W3CDTF">2017-06-26T05:20:18Z</dcterms:created>
  <dcterms:modified xsi:type="dcterms:W3CDTF">2017-07-17T08:11:29Z</dcterms:modified>
</cp:coreProperties>
</file>